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8" r:id="rId3"/>
    <p:sldId id="270" r:id="rId4"/>
    <p:sldId id="294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2" r:id="rId15"/>
    <p:sldId id="281" r:id="rId16"/>
    <p:sldId id="283" r:id="rId17"/>
    <p:sldId id="285" r:id="rId18"/>
    <p:sldId id="284" r:id="rId19"/>
    <p:sldId id="289" r:id="rId20"/>
    <p:sldId id="288" r:id="rId21"/>
    <p:sldId id="290" r:id="rId22"/>
    <p:sldId id="291" r:id="rId23"/>
    <p:sldId id="287" r:id="rId24"/>
    <p:sldId id="293" r:id="rId25"/>
    <p:sldId id="292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-58" y="-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3F36E-FCE1-46E1-917C-7F2F221C30B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8CD503F-21EE-4C08-9AA3-F03FA992A7B5}">
      <dgm:prSet phldrT="[Текст]"/>
      <dgm:spPr/>
      <dgm:t>
        <a:bodyPr/>
        <a:lstStyle/>
        <a:p>
          <a:r>
            <a:rPr lang="ru-RU" dirty="0" smtClean="0"/>
            <a:t>Входные данные</a:t>
          </a:r>
          <a:endParaRPr lang="ru-RU" dirty="0"/>
        </a:p>
      </dgm:t>
    </dgm:pt>
    <dgm:pt modelId="{BCF8BC1D-EF83-4437-A1B7-FF90B2A3F9EC}" type="parTrans" cxnId="{3C675201-A628-4751-8762-8EB0BB819A15}">
      <dgm:prSet/>
      <dgm:spPr/>
      <dgm:t>
        <a:bodyPr/>
        <a:lstStyle/>
        <a:p>
          <a:endParaRPr lang="ru-RU"/>
        </a:p>
      </dgm:t>
    </dgm:pt>
    <dgm:pt modelId="{69A3DA21-6F73-4692-A9BB-33D0D49518C8}" type="sibTrans" cxnId="{3C675201-A628-4751-8762-8EB0BB819A15}">
      <dgm:prSet/>
      <dgm:spPr/>
      <dgm:t>
        <a:bodyPr/>
        <a:lstStyle/>
        <a:p>
          <a:endParaRPr lang="ru-RU"/>
        </a:p>
      </dgm:t>
    </dgm:pt>
    <dgm:pt modelId="{253D0419-DDC7-42C8-A9A7-FD08146C285F}">
      <dgm:prSet phldrT="[Текст]"/>
      <dgm:spPr/>
      <dgm:t>
        <a:bodyPr/>
        <a:lstStyle/>
        <a:p>
          <a:r>
            <a:rPr lang="ru-RU" dirty="0" smtClean="0"/>
            <a:t>Работа части кода</a:t>
          </a:r>
          <a:endParaRPr lang="ru-RU" dirty="0"/>
        </a:p>
      </dgm:t>
    </dgm:pt>
    <dgm:pt modelId="{131C703F-6793-4280-9647-713A97C3816F}" type="parTrans" cxnId="{A287DE3A-4A0B-4257-81F9-D91EC65D9089}">
      <dgm:prSet/>
      <dgm:spPr/>
      <dgm:t>
        <a:bodyPr/>
        <a:lstStyle/>
        <a:p>
          <a:endParaRPr lang="ru-RU"/>
        </a:p>
      </dgm:t>
    </dgm:pt>
    <dgm:pt modelId="{4931489B-4AC6-43AB-B633-4DB14E8B5169}" type="sibTrans" cxnId="{A287DE3A-4A0B-4257-81F9-D91EC65D9089}">
      <dgm:prSet/>
      <dgm:spPr/>
      <dgm:t>
        <a:bodyPr/>
        <a:lstStyle/>
        <a:p>
          <a:endParaRPr lang="ru-RU"/>
        </a:p>
      </dgm:t>
    </dgm:pt>
    <dgm:pt modelId="{EC5DD64A-C0B7-4761-AA66-6040C19E0948}">
      <dgm:prSet phldrT="[Текст]"/>
      <dgm:spPr/>
      <dgm:t>
        <a:bodyPr/>
        <a:lstStyle/>
        <a:p>
          <a:r>
            <a:rPr lang="ru-RU" dirty="0" smtClean="0"/>
            <a:t>Результат</a:t>
          </a:r>
          <a:endParaRPr lang="ru-RU" dirty="0"/>
        </a:p>
      </dgm:t>
    </dgm:pt>
    <dgm:pt modelId="{AD30D2A2-E65E-437C-BBAD-57FDB35FCDD8}" type="parTrans" cxnId="{F4CA8D0E-7635-400A-845E-9B3EBAD0A3E5}">
      <dgm:prSet/>
      <dgm:spPr/>
      <dgm:t>
        <a:bodyPr/>
        <a:lstStyle/>
        <a:p>
          <a:endParaRPr lang="ru-RU"/>
        </a:p>
      </dgm:t>
    </dgm:pt>
    <dgm:pt modelId="{58383FB9-C8D4-4501-ABD3-7AC35578BD82}" type="sibTrans" cxnId="{F4CA8D0E-7635-400A-845E-9B3EBAD0A3E5}">
      <dgm:prSet/>
      <dgm:spPr/>
      <dgm:t>
        <a:bodyPr/>
        <a:lstStyle/>
        <a:p>
          <a:endParaRPr lang="ru-RU"/>
        </a:p>
      </dgm:t>
    </dgm:pt>
    <dgm:pt modelId="{0FBFEE47-407E-44FF-85EC-A448C90EA0BC}" type="pres">
      <dgm:prSet presAssocID="{3033F36E-FCE1-46E1-917C-7F2F221C30B5}" presName="Name0" presStyleCnt="0">
        <dgm:presLayoutVars>
          <dgm:dir/>
          <dgm:animLvl val="lvl"/>
          <dgm:resizeHandles val="exact"/>
        </dgm:presLayoutVars>
      </dgm:prSet>
      <dgm:spPr/>
    </dgm:pt>
    <dgm:pt modelId="{CF2F09B9-9F28-4C0B-B33F-4923A1A85664}" type="pres">
      <dgm:prSet presAssocID="{98CD503F-21EE-4C08-9AA3-F03FA992A7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324CBB-F35F-4022-9490-67F3AC7540AD}" type="pres">
      <dgm:prSet presAssocID="{69A3DA21-6F73-4692-A9BB-33D0D49518C8}" presName="parTxOnlySpace" presStyleCnt="0"/>
      <dgm:spPr/>
    </dgm:pt>
    <dgm:pt modelId="{9995E0F3-3F69-4CFA-8A4D-E6C544BABDBB}" type="pres">
      <dgm:prSet presAssocID="{253D0419-DDC7-42C8-A9A7-FD08146C285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C5DB45-0144-44FE-B8BB-C79063ADD3D3}" type="pres">
      <dgm:prSet presAssocID="{4931489B-4AC6-43AB-B633-4DB14E8B5169}" presName="parTxOnlySpace" presStyleCnt="0"/>
      <dgm:spPr/>
    </dgm:pt>
    <dgm:pt modelId="{B7D97824-4067-4FC2-A794-429D2DB8039A}" type="pres">
      <dgm:prSet presAssocID="{EC5DD64A-C0B7-4761-AA66-6040C19E0948}" presName="parTxOnly" presStyleLbl="node1" presStyleIdx="2" presStyleCnt="3" custLinFactNeighborX="12122" custLinFactNeighborY="758">
        <dgm:presLayoutVars>
          <dgm:chMax val="0"/>
          <dgm:chPref val="0"/>
          <dgm:bulletEnabled val="1"/>
        </dgm:presLayoutVars>
      </dgm:prSet>
      <dgm:spPr/>
    </dgm:pt>
  </dgm:ptLst>
  <dgm:cxnLst>
    <dgm:cxn modelId="{46016A6A-BD68-4EAA-8555-AD7B8A5D7B7F}" type="presOf" srcId="{EC5DD64A-C0B7-4761-AA66-6040C19E0948}" destId="{B7D97824-4067-4FC2-A794-429D2DB8039A}" srcOrd="0" destOrd="0" presId="urn:microsoft.com/office/officeart/2005/8/layout/chevron1"/>
    <dgm:cxn modelId="{29A3519C-F4CE-43D0-8FFC-0491D20E1EE1}" type="presOf" srcId="{3033F36E-FCE1-46E1-917C-7F2F221C30B5}" destId="{0FBFEE47-407E-44FF-85EC-A448C90EA0BC}" srcOrd="0" destOrd="0" presId="urn:microsoft.com/office/officeart/2005/8/layout/chevron1"/>
    <dgm:cxn modelId="{CC2ADF7A-EABE-4D7A-90FE-3A03EC0D12CB}" type="presOf" srcId="{98CD503F-21EE-4C08-9AA3-F03FA992A7B5}" destId="{CF2F09B9-9F28-4C0B-B33F-4923A1A85664}" srcOrd="0" destOrd="0" presId="urn:microsoft.com/office/officeart/2005/8/layout/chevron1"/>
    <dgm:cxn modelId="{E7ED42CD-3E39-4E77-A49B-A5E108BEBED7}" type="presOf" srcId="{253D0419-DDC7-42C8-A9A7-FD08146C285F}" destId="{9995E0F3-3F69-4CFA-8A4D-E6C544BABDBB}" srcOrd="0" destOrd="0" presId="urn:microsoft.com/office/officeart/2005/8/layout/chevron1"/>
    <dgm:cxn modelId="{3C675201-A628-4751-8762-8EB0BB819A15}" srcId="{3033F36E-FCE1-46E1-917C-7F2F221C30B5}" destId="{98CD503F-21EE-4C08-9AA3-F03FA992A7B5}" srcOrd="0" destOrd="0" parTransId="{BCF8BC1D-EF83-4437-A1B7-FF90B2A3F9EC}" sibTransId="{69A3DA21-6F73-4692-A9BB-33D0D49518C8}"/>
    <dgm:cxn modelId="{A287DE3A-4A0B-4257-81F9-D91EC65D9089}" srcId="{3033F36E-FCE1-46E1-917C-7F2F221C30B5}" destId="{253D0419-DDC7-42C8-A9A7-FD08146C285F}" srcOrd="1" destOrd="0" parTransId="{131C703F-6793-4280-9647-713A97C3816F}" sibTransId="{4931489B-4AC6-43AB-B633-4DB14E8B5169}"/>
    <dgm:cxn modelId="{F4CA8D0E-7635-400A-845E-9B3EBAD0A3E5}" srcId="{3033F36E-FCE1-46E1-917C-7F2F221C30B5}" destId="{EC5DD64A-C0B7-4761-AA66-6040C19E0948}" srcOrd="2" destOrd="0" parTransId="{AD30D2A2-E65E-437C-BBAD-57FDB35FCDD8}" sibTransId="{58383FB9-C8D4-4501-ABD3-7AC35578BD82}"/>
    <dgm:cxn modelId="{DE0E3E6F-1EC8-42F6-8D41-0A9C85009A29}" type="presParOf" srcId="{0FBFEE47-407E-44FF-85EC-A448C90EA0BC}" destId="{CF2F09B9-9F28-4C0B-B33F-4923A1A85664}" srcOrd="0" destOrd="0" presId="urn:microsoft.com/office/officeart/2005/8/layout/chevron1"/>
    <dgm:cxn modelId="{5A3CC6EB-4B7C-4DF9-9810-B84F0467F4C0}" type="presParOf" srcId="{0FBFEE47-407E-44FF-85EC-A448C90EA0BC}" destId="{31324CBB-F35F-4022-9490-67F3AC7540AD}" srcOrd="1" destOrd="0" presId="urn:microsoft.com/office/officeart/2005/8/layout/chevron1"/>
    <dgm:cxn modelId="{17F109AF-3217-4072-8054-83C7DC96980B}" type="presParOf" srcId="{0FBFEE47-407E-44FF-85EC-A448C90EA0BC}" destId="{9995E0F3-3F69-4CFA-8A4D-E6C544BABDBB}" srcOrd="2" destOrd="0" presId="urn:microsoft.com/office/officeart/2005/8/layout/chevron1"/>
    <dgm:cxn modelId="{256E4371-D4DA-46D2-9CA8-083FB8BAFA99}" type="presParOf" srcId="{0FBFEE47-407E-44FF-85EC-A448C90EA0BC}" destId="{54C5DB45-0144-44FE-B8BB-C79063ADD3D3}" srcOrd="3" destOrd="0" presId="urn:microsoft.com/office/officeart/2005/8/layout/chevron1"/>
    <dgm:cxn modelId="{836F9212-E1D6-4023-B60F-EA695378DEBB}" type="presParOf" srcId="{0FBFEE47-407E-44FF-85EC-A448C90EA0BC}" destId="{B7D97824-4067-4FC2-A794-429D2DB8039A}" srcOrd="4" destOrd="0" presId="urn:microsoft.com/office/officeart/2005/8/layout/chevro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77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5" y="365760"/>
            <a:ext cx="10659237" cy="843915"/>
          </a:xfrm>
        </p:spPr>
        <p:txBody>
          <a:bodyPr/>
          <a:lstStyle/>
          <a:p>
            <a:r>
              <a:rPr lang="ru-RU" dirty="0" smtClean="0"/>
              <a:t>Типы данных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95275" y="1847850"/>
            <a:ext cx="172897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Числа</a:t>
            </a:r>
            <a:endParaRPr lang="ru-RU" sz="2800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3429000" y="1839175"/>
            <a:ext cx="3136899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err="1" smtClean="0"/>
              <a:t>Спискообразные</a:t>
            </a:r>
            <a:endParaRPr lang="ru-RU" sz="2800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8160925" y="1847850"/>
            <a:ext cx="2002250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Строки</a:t>
            </a:r>
            <a:endParaRPr lang="ru-RU" sz="28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295275" y="3044126"/>
            <a:ext cx="3279413" cy="11162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Целые</a:t>
            </a:r>
          </a:p>
          <a:p>
            <a:r>
              <a:rPr lang="ru-RU" sz="2800" dirty="0" smtClean="0"/>
              <a:t>Вещественные</a:t>
            </a:r>
            <a:endParaRPr lang="ru-RU" sz="2800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7815072" y="3140101"/>
            <a:ext cx="2348103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8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733609" y="3117902"/>
            <a:ext cx="2348103" cy="23452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Списки</a:t>
            </a:r>
          </a:p>
          <a:p>
            <a:r>
              <a:rPr lang="ru-RU" sz="2800" dirty="0" smtClean="0"/>
              <a:t>Множество</a:t>
            </a:r>
          </a:p>
          <a:p>
            <a:r>
              <a:rPr lang="ru-RU" sz="2800" dirty="0" smtClean="0"/>
              <a:t>Кортежи</a:t>
            </a:r>
          </a:p>
          <a:p>
            <a:r>
              <a:rPr lang="ru-RU" sz="2800" dirty="0" smtClean="0"/>
              <a:t>Словарь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6401" y="2907310"/>
            <a:ext cx="4521200" cy="2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6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126834"/>
            <a:ext cx="9692640" cy="993140"/>
          </a:xfrm>
        </p:spPr>
        <p:txBody>
          <a:bodyPr/>
          <a:lstStyle/>
          <a:p>
            <a:r>
              <a:rPr lang="ru-RU" dirty="0" smtClean="0"/>
              <a:t>Как получить из строки…</a:t>
            </a:r>
            <a:endParaRPr lang="ru-RU" dirty="0"/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271272" y="1525843"/>
            <a:ext cx="95839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Целое число – </a:t>
            </a:r>
            <a:r>
              <a:rPr lang="en-US" sz="2800" dirty="0" err="1" smtClean="0"/>
              <a:t>int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Integer –</a:t>
            </a:r>
            <a:r>
              <a:rPr lang="ru-RU" sz="2800" dirty="0" smtClean="0"/>
              <a:t> целочисленное)</a:t>
            </a:r>
            <a:endParaRPr lang="ru-RU" sz="28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71272" y="4084286"/>
            <a:ext cx="108031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Вещественное число – </a:t>
            </a:r>
            <a:r>
              <a:rPr lang="en-US" sz="2800" dirty="0" smtClean="0"/>
              <a:t>float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float –</a:t>
            </a:r>
            <a:r>
              <a:rPr lang="ru-RU" sz="2800" dirty="0" smtClean="0"/>
              <a:t> вещественное)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430835"/>
            <a:ext cx="2905125" cy="13334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6" y="2433388"/>
            <a:ext cx="3140964" cy="13408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5167580"/>
            <a:ext cx="2905125" cy="1181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36" y="5286642"/>
            <a:ext cx="4181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97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72" y="264160"/>
            <a:ext cx="9692640" cy="916940"/>
          </a:xfrm>
        </p:spPr>
        <p:txBody>
          <a:bodyPr/>
          <a:lstStyle/>
          <a:p>
            <a:r>
              <a:rPr lang="ru-RU" dirty="0" smtClean="0"/>
              <a:t>Калькулятор.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9372" y="1625600"/>
            <a:ext cx="976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Какие самые базовые операции есть у калькулятора?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9372" y="2440920"/>
            <a:ext cx="3729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Сложение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Вычитание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Умножение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Деление</a:t>
            </a:r>
            <a:endParaRPr lang="en-US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106375"/>
            <a:ext cx="6037073" cy="2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88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" y="2830492"/>
            <a:ext cx="6877050" cy="3390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91160"/>
            <a:ext cx="9692640" cy="1361440"/>
          </a:xfrm>
        </p:spPr>
        <p:txBody>
          <a:bodyPr>
            <a:normAutofit/>
          </a:bodyPr>
          <a:lstStyle/>
          <a:p>
            <a:r>
              <a:rPr lang="ru-RU" dirty="0" smtClean="0"/>
              <a:t>Калькулятор. Начало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651000"/>
            <a:ext cx="1079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нужно вывести их сумму.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" y="2830492"/>
            <a:ext cx="6496050" cy="1704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" y="2830492"/>
            <a:ext cx="7496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70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65760"/>
            <a:ext cx="9692640" cy="9931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828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Есть несколько вариантов вывода: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693986"/>
            <a:ext cx="4619625" cy="96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92" y="291338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1) Перечислить всё через запятую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" y="4018067"/>
            <a:ext cx="7983728" cy="768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800" y="3925051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</a:t>
            </a:r>
            <a:r>
              <a:rPr lang="ru-RU" sz="2800" dirty="0" smtClean="0"/>
              <a:t>С помощью </a:t>
            </a:r>
            <a:r>
              <a:rPr lang="en-US" sz="2800" dirty="0" smtClean="0"/>
              <a:t>f-</a:t>
            </a:r>
            <a:r>
              <a:rPr lang="ru-RU" sz="2800" dirty="0" smtClean="0"/>
              <a:t>строки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" y="5148196"/>
            <a:ext cx="11119355" cy="566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7" y="6067466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3) </a:t>
            </a:r>
            <a:r>
              <a:rPr lang="ru-RU" sz="2800" dirty="0" smtClean="0"/>
              <a:t>С помощью функции форматирования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184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26060"/>
            <a:ext cx="9692640" cy="9042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6928" y="1684297"/>
            <a:ext cx="954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необходимо вывести «Я сложил «число 1» и «число 2» и получил «сумма числа 1 и числа 2».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8800" y="4318000"/>
            <a:ext cx="317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Ввод:</a:t>
            </a:r>
            <a:endParaRPr lang="ru-RU" sz="3200" dirty="0"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871997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«Я сложил 1 и 2 и получил 3»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4317900"/>
            <a:ext cx="11787188" cy="20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87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72" y="226060"/>
            <a:ext cx="9692640" cy="967740"/>
          </a:xfrm>
        </p:spPr>
        <p:txBody>
          <a:bodyPr/>
          <a:lstStyle/>
          <a:p>
            <a:r>
              <a:rPr lang="ru-RU" dirty="0" smtClean="0"/>
              <a:t>А что если…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9672" y="1346200"/>
            <a:ext cx="413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так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Хм… Или 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делаю вот так</a:t>
            </a:r>
          </a:p>
          <a:p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Иначе…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иначе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156" y="1346200"/>
            <a:ext cx="4657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if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*тело условия*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elif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условие*:</a:t>
            </a:r>
          </a:p>
          <a:p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</a:rPr>
              <a:t>e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lse: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 rot="16200000">
            <a:off x="1062177" y="2760521"/>
            <a:ext cx="6939381" cy="757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/>
              <a:t>Переводим на язык змеи</a:t>
            </a:r>
            <a:endParaRPr lang="ru-RU" sz="40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5015992" y="2933700"/>
            <a:ext cx="1461008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014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720" y="127246"/>
            <a:ext cx="9692640" cy="814648"/>
          </a:xfrm>
        </p:spPr>
        <p:txBody>
          <a:bodyPr/>
          <a:lstStyle/>
          <a:p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4198" y="1419303"/>
            <a:ext cx="218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!=  - неравно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== -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216" y="1142304"/>
            <a:ext cx="172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Например: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!= 5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== 10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3858" y="1511636"/>
            <a:ext cx="37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Light" panose="020B0502040204020203" pitchFamily="34" charset="0"/>
              </a:rPr>
              <a:t>&gt;</a:t>
            </a:r>
            <a:r>
              <a:rPr lang="ru-RU" sz="2400" dirty="0" smtClean="0">
                <a:latin typeface="Bahnschrift SemiLight" panose="020B0502040204020203" pitchFamily="34" charset="0"/>
              </a:rPr>
              <a:t>=  - больше или равно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&lt;</a:t>
            </a:r>
            <a:r>
              <a:rPr lang="ru-RU" sz="2400" dirty="0" smtClean="0">
                <a:latin typeface="Bahnschrift SemiLight" panose="020B0502040204020203" pitchFamily="34" charset="0"/>
              </a:rPr>
              <a:t>= </a:t>
            </a:r>
            <a:r>
              <a:rPr lang="en-US" sz="2400" dirty="0" smtClean="0">
                <a:latin typeface="Bahnschrift SemiLight" panose="020B0502040204020203" pitchFamily="34" charset="0"/>
              </a:rPr>
              <a:t> </a:t>
            </a:r>
            <a:r>
              <a:rPr lang="ru-RU" sz="2400" dirty="0" smtClean="0">
                <a:latin typeface="Bahnschrift SemiLight" panose="020B0502040204020203" pitchFamily="34" charset="0"/>
              </a:rPr>
              <a:t>- меньше или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198" y="2600055"/>
            <a:ext cx="1089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 , которая считывает температуру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и выводит «ХОЛОДНО», если температура меньше 15.5,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«ЖАРКО», если температура больше 28, иначе «НОРМАЛЬНО».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198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28.6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ЖАРКО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2642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xmlns="" val="4236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2" y="340360"/>
            <a:ext cx="9692640" cy="853440"/>
          </a:xfrm>
        </p:spPr>
        <p:txBody>
          <a:bodyPr/>
          <a:lstStyle/>
          <a:p>
            <a:r>
              <a:rPr lang="ru-RU" dirty="0" smtClean="0"/>
              <a:t>Калькулятор 1.0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272" y="1612552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Используя все, что мы узнали создать говорящий калькулятор, который будет уметь складывать, вычитать, умножать и делить.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72" y="3416300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bg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+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772" y="3987800"/>
            <a:ext cx="384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сложил 1 и 2 и получил 3»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772" y="3556911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/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72" y="4031852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разделил 1 и 2 и получил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0.5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xmlns="" val="35608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3" y="191192"/>
            <a:ext cx="9692640" cy="798022"/>
          </a:xfrm>
        </p:spPr>
        <p:txBody>
          <a:bodyPr/>
          <a:lstStyle/>
          <a:p>
            <a:r>
              <a:rPr lang="ru-RU" dirty="0" smtClean="0"/>
              <a:t>Калькулятор. 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" y="2356037"/>
            <a:ext cx="11201400" cy="4295775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5082988" y="1685365"/>
            <a:ext cx="430306" cy="600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35938" y="1215218"/>
            <a:ext cx="474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Light" panose="020B0502040204020203" pitchFamily="34" charset="0"/>
              </a:rPr>
              <a:t>То, что должно получится в итоге</a:t>
            </a:r>
            <a:endParaRPr lang="ru-RU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80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09550"/>
            <a:ext cx="10668762" cy="857250"/>
          </a:xfrm>
        </p:spPr>
        <p:txBody>
          <a:bodyPr/>
          <a:lstStyle/>
          <a:p>
            <a:r>
              <a:rPr lang="en-US" dirty="0" smtClean="0"/>
              <a:t>Python –</a:t>
            </a:r>
            <a:r>
              <a:rPr lang="ru-RU" dirty="0" smtClean="0"/>
              <a:t> что такое и с чем едят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77249" y="457200"/>
            <a:ext cx="2708135" cy="2696851"/>
          </a:xfr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88686" y="1314450"/>
            <a:ext cx="8440964" cy="75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Высокоуровневый интерпретируемый объектно-ориентированный язык программирования.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002" y="2494026"/>
            <a:ext cx="5995797" cy="396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2637" y="2441142"/>
            <a:ext cx="4452884" cy="406717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019925" y="3401702"/>
            <a:ext cx="3848861" cy="310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Правильно:</a:t>
            </a:r>
          </a:p>
          <a:p>
            <a:pPr marL="0" indent="0">
              <a:buNone/>
            </a:pPr>
            <a:r>
              <a:rPr lang="ru-RU" sz="2000" dirty="0" err="1" smtClean="0">
                <a:solidFill>
                  <a:srgbClr val="FF0000"/>
                </a:solidFill>
              </a:rPr>
              <a:t>Пайтон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Неправильно: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Питон</a:t>
            </a:r>
          </a:p>
          <a:p>
            <a:pPr marL="0" indent="0">
              <a:buNone/>
            </a:pPr>
            <a:r>
              <a:rPr lang="ru-RU" sz="2000" dirty="0" smtClean="0"/>
              <a:t>На самом деле всё равно :)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296" y="2411804"/>
            <a:ext cx="6690566" cy="4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39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970" y="224444"/>
            <a:ext cx="9692640" cy="798021"/>
          </a:xfrm>
        </p:spPr>
        <p:txBody>
          <a:bodyPr/>
          <a:lstStyle/>
          <a:p>
            <a:r>
              <a:rPr lang="ru-RU" dirty="0" smtClean="0"/>
              <a:t>Пароли.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80969" y="1344705"/>
            <a:ext cx="1026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программу, на проверку длинны пароля. Если она меньше 8 символов программа выводит «Коротко!», иначе «ОК»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0968" y="2584058"/>
            <a:ext cx="843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Функция для подсчёта количества элементов в последовательности – </a:t>
            </a:r>
            <a:r>
              <a:rPr lang="en-US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len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() 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968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Коротко!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1933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пароль123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ОК</a:t>
            </a:r>
          </a:p>
        </p:txBody>
      </p:sp>
    </p:spTree>
    <p:extLst>
      <p:ext uri="{BB962C8B-B14F-4D97-AF65-F5344CB8AC3E}">
        <p14:creationId xmlns:p14="http://schemas.microsoft.com/office/powerpoint/2010/main" xmlns="" val="38676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080835" y="1490572"/>
            <a:ext cx="3438525" cy="440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5754" y="1493839"/>
            <a:ext cx="3514725" cy="450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754" y="294042"/>
            <a:ext cx="9692640" cy="772758"/>
          </a:xfrm>
        </p:spPr>
        <p:txBody>
          <a:bodyPr/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94999" y="1593666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for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754" y="1596933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while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54" y="2429435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Пока условие выполняется: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54" y="3560203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While 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тело цикла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999" y="2440831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Выполняю </a:t>
            </a:r>
            <a:r>
              <a:rPr lang="en-US" dirty="0" smtClean="0">
                <a:latin typeface="Bahnschrift SemiLight" panose="020B0502040204020203" pitchFamily="34" charset="0"/>
              </a:rPr>
              <a:t>N </a:t>
            </a:r>
            <a:r>
              <a:rPr lang="ru-RU" dirty="0" smtClean="0">
                <a:latin typeface="Bahnschrift SemiLight" panose="020B0502040204020203" pitchFamily="34" charset="0"/>
              </a:rPr>
              <a:t>раз: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4999" y="3514201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latin typeface="Bahnschrift SemiLight" panose="020B0502040204020203" pitchFamily="34" charset="0"/>
              </a:rPr>
              <a:t>Python</a:t>
            </a:r>
            <a:endParaRPr lang="ru-RU" dirty="0" smtClean="0">
              <a:latin typeface="Bahnschrift SemiLight" panose="020B0502040204020203" pitchFamily="34" charset="0"/>
            </a:endParaRPr>
          </a:p>
          <a:p>
            <a:endParaRPr lang="ru-RU" dirty="0">
              <a:latin typeface="Bahnschrift SemiLight" panose="020B0502040204020203" pitchFamily="34" charset="0"/>
            </a:endParaRPr>
          </a:p>
          <a:p>
            <a:r>
              <a:rPr lang="en-US" dirty="0" smtClean="0">
                <a:latin typeface="Bahnschrift SemiLight" panose="020B0502040204020203" pitchFamily="34" charset="0"/>
              </a:rPr>
              <a:t>For I in range(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*интервал*</a:t>
            </a:r>
            <a:r>
              <a:rPr lang="en-US" dirty="0" smtClean="0">
                <a:latin typeface="Bahnschrift SemiLight" panose="020B0502040204020203" pitchFamily="34" charset="0"/>
              </a:rPr>
              <a:t>)</a:t>
            </a:r>
            <a:r>
              <a:rPr lang="ru-RU" dirty="0" smtClean="0">
                <a:latin typeface="Bahnschrift SemiLight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*тело цикла*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4" y="5031865"/>
            <a:ext cx="3514725" cy="1590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4" y="4770816"/>
            <a:ext cx="3438525" cy="895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33" y="5663228"/>
            <a:ext cx="4496043" cy="11548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1" y="1490572"/>
            <a:ext cx="642414" cy="3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86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896" y="276113"/>
            <a:ext cx="9692640" cy="943087"/>
          </a:xfrm>
        </p:spPr>
        <p:txBody>
          <a:bodyPr>
            <a:normAutofit/>
          </a:bodyPr>
          <a:lstStyle/>
          <a:p>
            <a:r>
              <a:rPr lang="ru-RU" dirty="0" smtClean="0"/>
              <a:t>Программа психотерапевт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9895" y="1559858"/>
            <a:ext cx="68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Задача: </a:t>
            </a:r>
          </a:p>
          <a:p>
            <a:r>
              <a:rPr lang="ru-RU" dirty="0" smtClean="0"/>
              <a:t>Считывать строки, пока пользователь не введёт «Спасибо!», а потом вывести общее количество введённых строк.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9894" y="3056947"/>
            <a:ext cx="5013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Здравствуйте.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Мне всё надоело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школе учителя вредные, </a:t>
            </a:r>
            <a:r>
              <a:rPr lang="ru-RU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домашки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 много…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Уф. Выговорился. Полегчало.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Спасибо!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5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40" y="3056947"/>
            <a:ext cx="5803554" cy="25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6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221" y="307571"/>
            <a:ext cx="9692640" cy="848876"/>
          </a:xfrm>
        </p:spPr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4221" y="159571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69" y="1477108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 программе есть одинаковые кусочки, которые повторяются, то их можно преобразовать в функцию.</a:t>
            </a:r>
          </a:p>
          <a:p>
            <a:r>
              <a:rPr lang="ru-RU" dirty="0" smtClean="0"/>
              <a:t>Например: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365" y="2511913"/>
            <a:ext cx="4680927" cy="326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Штриховая стрелка вправо 6"/>
          <p:cNvSpPr/>
          <p:nvPr/>
        </p:nvSpPr>
        <p:spPr>
          <a:xfrm>
            <a:off x="5213838" y="3622431"/>
            <a:ext cx="2066193" cy="9847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6176" y="3683977"/>
            <a:ext cx="3446954" cy="102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094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С чем их едят?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77" y="1318846"/>
            <a:ext cx="970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создания –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def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Названия переменных – </a:t>
            </a:r>
            <a:r>
              <a:rPr lang="ru-RU" dirty="0" err="1" smtClean="0">
                <a:solidFill>
                  <a:srgbClr val="FF0000"/>
                </a:solidFill>
                <a:latin typeface="Bahnschrift SemiLight" pitchFamily="34" charset="0"/>
              </a:rPr>
              <a:t>вот_такие_вот</a:t>
            </a:r>
            <a:r>
              <a:rPr lang="ru-RU" dirty="0" smtClean="0"/>
              <a:t>. Такой стиль называется «змеиный»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Переменные в функциях – локальны. То есть могут использоваться только внутри функций. 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возвращения результата работы функции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return</a:t>
            </a:r>
            <a:endParaRPr lang="ru-RU" dirty="0" smtClean="0">
              <a:solidFill>
                <a:srgbClr val="FF0000"/>
              </a:solidFill>
              <a:latin typeface="Bahnschrift SemiLight" pitchFamily="34" charset="0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1566008" y="208247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Классы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108" y="1380392"/>
            <a:ext cx="8255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Класс – это набор параметров и функций.</a:t>
            </a:r>
          </a:p>
          <a:p>
            <a:endParaRPr lang="ru-RU" dirty="0" smtClean="0"/>
          </a:p>
          <a:p>
            <a:r>
              <a:rPr lang="ru-RU" dirty="0" smtClean="0"/>
              <a:t>Стул – это объект. </a:t>
            </a:r>
          </a:p>
          <a:p>
            <a:r>
              <a:rPr lang="ru-RU" dirty="0" smtClean="0"/>
              <a:t>У объекта стул может быть три/четыре ножки. Он может иметь/не иметь спинку. На нём можно сидеть, можно качаться. </a:t>
            </a:r>
          </a:p>
          <a:p>
            <a:r>
              <a:rPr lang="ru-RU" dirty="0" smtClean="0"/>
              <a:t>Возьмём конкретный два примера: табуретка и </a:t>
            </a:r>
            <a:r>
              <a:rPr lang="ru-RU" dirty="0" err="1" smtClean="0"/>
              <a:t>геймерское</a:t>
            </a:r>
            <a:r>
              <a:rPr lang="ru-RU" dirty="0" smtClean="0"/>
              <a:t> кресло.</a:t>
            </a:r>
          </a:p>
          <a:p>
            <a:endParaRPr lang="ru-RU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343" y="3299273"/>
            <a:ext cx="3129695" cy="319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7834" y="3328655"/>
            <a:ext cx="2055812" cy="317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19" y="290946"/>
            <a:ext cx="9692640" cy="1325562"/>
          </a:xfrm>
        </p:spPr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7553" y="1999129"/>
            <a:ext cx="5495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Написать свой собственный </a:t>
            </a:r>
            <a:r>
              <a:rPr lang="ru-RU" dirty="0" err="1" smtClean="0"/>
              <a:t>квест</a:t>
            </a:r>
            <a:r>
              <a:rPr lang="ru-RU" dirty="0" smtClean="0"/>
              <a:t> </a:t>
            </a:r>
            <a:r>
              <a:rPr lang="ru-RU" dirty="0" smtClean="0"/>
              <a:t> с помощью цикла </a:t>
            </a:r>
            <a:r>
              <a:rPr lang="en-US" dirty="0" smtClean="0"/>
              <a:t>while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Дописать калькулятор</a:t>
            </a:r>
          </a:p>
          <a:p>
            <a:endParaRPr lang="ru-RU" dirty="0"/>
          </a:p>
          <a:p>
            <a:r>
              <a:rPr lang="ru-RU" dirty="0" smtClean="0"/>
              <a:t>Поиграть в игру «Сапёр»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И вместе со своими друзьями поиграть в морской бой.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8884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031" y="581892"/>
            <a:ext cx="4235776" cy="2382625"/>
          </a:xfrm>
          <a:prstGeom prst="rect">
            <a:avLst/>
          </a:prstGeom>
        </p:spPr>
      </p:pic>
      <p:pic>
        <p:nvPicPr>
          <p:cNvPr id="3074" name="Picture 2" descr="https://connery.dk/image/box/215178/3920/50000.jpg?oversiz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425" y="2233062"/>
            <a:ext cx="3742812" cy="26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31" y="191194"/>
            <a:ext cx="10641953" cy="781396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Проекты написанные на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2368" y="1246712"/>
            <a:ext cx="4224860" cy="12293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9960" y="2452252"/>
            <a:ext cx="3948545" cy="22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6559" y="4441375"/>
            <a:ext cx="4407719" cy="21873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243" y="5106251"/>
            <a:ext cx="5526038" cy="14965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8217" y="18313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PPL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30" y="1393095"/>
            <a:ext cx="4905121" cy="4110856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56031" y="191194"/>
            <a:ext cx="10641953" cy="781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Зачем мы здесь собрались?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space-invaders-40years-histor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48" y="1337259"/>
            <a:ext cx="4712208" cy="3612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912" y="5861304"/>
            <a:ext cx="482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 «Жизнь»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989320" y="5843016"/>
            <a:ext cx="46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 «</a:t>
            </a:r>
            <a:r>
              <a:rPr lang="en-US" dirty="0" smtClean="0"/>
              <a:t>Space Invaders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746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270510"/>
            <a:ext cx="9692640" cy="1005840"/>
          </a:xfrm>
        </p:spPr>
        <p:txBody>
          <a:bodyPr/>
          <a:lstStyle/>
          <a:p>
            <a:r>
              <a:rPr lang="ru-RU" dirty="0" smtClean="0"/>
              <a:t>Для начала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063" y="1753900"/>
            <a:ext cx="5360037" cy="419869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48450" y="1894946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8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75" y="108585"/>
            <a:ext cx="10535412" cy="758190"/>
          </a:xfrm>
        </p:spPr>
        <p:txBody>
          <a:bodyPr/>
          <a:lstStyle/>
          <a:p>
            <a:r>
              <a:rPr lang="ru-RU" dirty="0" smtClean="0"/>
              <a:t>Краткое описание функционала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4" y="866775"/>
            <a:ext cx="11060722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94310"/>
            <a:ext cx="9692640" cy="872490"/>
          </a:xfrm>
        </p:spPr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650" y="90013"/>
            <a:ext cx="3152775" cy="6588948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592" y="1274700"/>
            <a:ext cx="683123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en-US" sz="3200" dirty="0"/>
              <a:t>p</a:t>
            </a:r>
            <a:r>
              <a:rPr lang="en-US" sz="3200" dirty="0" smtClean="0"/>
              <a:t>rint( ) – </a:t>
            </a:r>
            <a:r>
              <a:rPr lang="ru-RU" sz="3200" dirty="0" smtClean="0"/>
              <a:t>функция вывода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88685" y="4222480"/>
            <a:ext cx="8069489" cy="21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8686" y="1314450"/>
            <a:ext cx="8440964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4" y="4430380"/>
            <a:ext cx="6608273" cy="195427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90322" y="2762250"/>
            <a:ext cx="11225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Вывести фразу «</a:t>
            </a:r>
            <a:r>
              <a:rPr lang="en-US" sz="2800" dirty="0" smtClean="0"/>
              <a:t>Hello world!</a:t>
            </a:r>
            <a:r>
              <a:rPr lang="ru-RU" sz="2800" dirty="0" smtClean="0"/>
              <a:t>» на экран.</a:t>
            </a:r>
          </a:p>
        </p:txBody>
      </p:sp>
    </p:spTree>
    <p:extLst>
      <p:ext uri="{BB962C8B-B14F-4D97-AF65-F5344CB8AC3E}">
        <p14:creationId xmlns:p14="http://schemas.microsoft.com/office/powerpoint/2010/main" xmlns="" val="1911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697" y="280035"/>
            <a:ext cx="9692640" cy="777240"/>
          </a:xfrm>
        </p:spPr>
        <p:txBody>
          <a:bodyPr/>
          <a:lstStyle/>
          <a:p>
            <a:r>
              <a:rPr lang="ru-RU" dirty="0" smtClean="0"/>
              <a:t>Усложним задачу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2697" y="1276350"/>
            <a:ext cx="11006136" cy="111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input( ) – </a:t>
            </a:r>
            <a:r>
              <a:rPr lang="ru-RU" sz="2800" dirty="0"/>
              <a:t>функция, </a:t>
            </a:r>
            <a:r>
              <a:rPr lang="ru-RU" sz="2800" dirty="0" smtClean="0"/>
              <a:t>считывающая информацию </a:t>
            </a:r>
            <a:r>
              <a:rPr lang="ru-RU" sz="2800" dirty="0"/>
              <a:t>с </a:t>
            </a:r>
            <a:r>
              <a:rPr lang="ru-RU" sz="2800" dirty="0" smtClean="0"/>
              <a:t>клавиатуры</a:t>
            </a:r>
          </a:p>
          <a:p>
            <a:r>
              <a:rPr lang="ru-RU" sz="2800" dirty="0" smtClean="0"/>
              <a:t>Переменная объявляется через </a:t>
            </a:r>
            <a:r>
              <a:rPr lang="en-US" sz="2800" dirty="0" smtClean="0"/>
              <a:t>“ = “</a:t>
            </a:r>
            <a:r>
              <a:rPr lang="ru-RU" sz="2800" dirty="0" smtClean="0"/>
              <a:t>. Например: «а = 10»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697" y="2611628"/>
            <a:ext cx="11225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Считать с клавиатуры фразу, записать её в переменную и вывести её на экран.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" y="3996623"/>
            <a:ext cx="3605210" cy="16307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64822" y="3996623"/>
            <a:ext cx="59531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Настоящие программисты никогда не называют свои переменные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a, b, c –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них легко запутаться</a:t>
            </a:r>
            <a:endParaRPr lang="ru-RU" sz="2800" dirty="0" smtClean="0">
              <a:sym typeface="Wingdings" panose="05000000000000000000" pitchFamily="2" charset="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344261"/>
            <a:ext cx="2828732" cy="1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83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1875</TotalTime>
  <Words>768</Words>
  <Application>Microsoft Office PowerPoint</Application>
  <PresentationFormat>Произвольный</PresentationFormat>
  <Paragraphs>198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View</vt:lpstr>
      <vt:lpstr>Основы Python</vt:lpstr>
      <vt:lpstr>Python – что такое и с чем едят</vt:lpstr>
      <vt:lpstr>Проекты написанные на Python</vt:lpstr>
      <vt:lpstr>Слайд 4</vt:lpstr>
      <vt:lpstr>Перейдём к практике</vt:lpstr>
      <vt:lpstr>Для начала</vt:lpstr>
      <vt:lpstr>Краткое описание функционала</vt:lpstr>
      <vt:lpstr>Первая программа</vt:lpstr>
      <vt:lpstr>Усложним задачу</vt:lpstr>
      <vt:lpstr>Типы данных в Python</vt:lpstr>
      <vt:lpstr>Как получить из строки…</vt:lpstr>
      <vt:lpstr>Калькулятор. Начало</vt:lpstr>
      <vt:lpstr>Калькулятор. Начало </vt:lpstr>
      <vt:lpstr>Калькулятор. Учимся говорить</vt:lpstr>
      <vt:lpstr>Калькулятор. Учимся говорить</vt:lpstr>
      <vt:lpstr>А что если…</vt:lpstr>
      <vt:lpstr>Сравнения</vt:lpstr>
      <vt:lpstr>Калькулятор 1.0</vt:lpstr>
      <vt:lpstr>Калькулятор. Финал</vt:lpstr>
      <vt:lpstr>Пароли. Начало</vt:lpstr>
      <vt:lpstr>Циклы</vt:lpstr>
      <vt:lpstr>Программа психотерапевт</vt:lpstr>
      <vt:lpstr>Функции</vt:lpstr>
      <vt:lpstr>Слайд 24</vt:lpstr>
      <vt:lpstr>Слайд 25</vt:lpstr>
      <vt:lpstr>Домашнее задание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Python</dc:title>
  <dc:creator>user</dc:creator>
  <cp:lastModifiedBy>User</cp:lastModifiedBy>
  <cp:revision>60</cp:revision>
  <dcterms:created xsi:type="dcterms:W3CDTF">2021-04-06T11:56:34Z</dcterms:created>
  <dcterms:modified xsi:type="dcterms:W3CDTF">2022-09-21T10:00:07Z</dcterms:modified>
</cp:coreProperties>
</file>